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1" r:id="rId6"/>
    <p:sldId id="262" r:id="rId7"/>
    <p:sldId id="265" r:id="rId8"/>
    <p:sldId id="266" r:id="rId9"/>
    <p:sldId id="263" r:id="rId10"/>
    <p:sldId id="260" r:id="rId11"/>
    <p:sldId id="264" r:id="rId12"/>
    <p:sldId id="268" r:id="rId13"/>
    <p:sldId id="269" r:id="rId14"/>
    <p:sldId id="28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33D7C-9B61-4BAE-949D-2885A00FB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0798D8-0EB1-4AF4-90DC-91823EB29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72866-A308-4C53-B691-0C07DF59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831F6-1DFD-4D9C-94E8-85896D9E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FC9C9-AE97-441E-87B7-DC678F15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5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150C4-3980-40B3-B738-D4FCD18B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DD354-7990-4D17-9CB1-9680870DD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C37F6-24FE-4F22-8865-FE735759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C78C5-68DB-47B0-9214-C88B7E0E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DDD49-5152-4CEF-BB98-1F533EC3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1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E66722-4615-465F-8F72-3EC82AD56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1AD82B-BD6F-4D7D-B219-259BCCEC1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7086FF-1D25-4032-8A4F-42E2C3AF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870AF-F0B5-4D15-A2BB-35C26262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C8B4F-432C-4E3E-8FDA-9576707C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21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D4CC3-C079-4B06-8C38-EA79FA1C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D1650-2F96-4936-9A9B-91721C736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87EE9-9D61-41A4-9141-5C88674E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B4225-8C48-4441-B861-0856A746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19888A-6741-4265-A6F6-58CB3CB1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84C56-DA54-45EE-BAD0-BF51BAD3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2FE93F-517C-4543-8F57-8690F9913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5967A-7E47-4E13-87C3-D88148A2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54D2C6-37D4-48AF-A252-9EEA0AA8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BA7A4B-A10D-4E3A-81CE-E67BC4F3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0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0A4B3-56EB-43F3-BAB8-94E50205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C4FE79-A730-491E-BAC5-6EE7B3265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F7E3C3-E93F-4BE1-9454-05D5FFDF3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2C5F0E-EE11-47DB-8165-8285709C2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79F083-50C7-41EF-B493-A467F775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EF0414-CF69-4F7A-9CAD-F60B5E64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1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9BA08-6CB5-40A3-83AC-9A02B827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9ADBB2-6457-4581-AE24-D88311663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3A3D77-D243-439A-8083-9894060D9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E52BE4-D84B-4C2D-B8A8-FF11ADC88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55C6F3-D9F9-41E6-9049-89E1C91AD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53160-57F0-4962-A1B6-3310892DE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089795-FCBA-428D-AFCD-D464FD9F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B52041-2712-4F7A-98B7-767B7645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3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97A49-C108-40A0-9CE8-C3D77AB1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43AA10-94C6-43EE-AE98-025CBD4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91F5CF-BE73-461D-8CB2-D573E86C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1C6C8-71CB-4E22-962D-B5251A26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4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639D0F-464D-4F26-8081-852AF2E9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8982C8-621B-44A7-8ED6-F69619F2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98B16C-1066-40F8-B97D-7CDC073D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8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17EFF-8514-4214-9869-7D31CEE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BEFD5-E5C0-4791-BDF2-1655E423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FD8467-DE04-4EC5-8E89-858BEB723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2A78A9-C5D3-428D-8F07-FD9273D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628297-09D1-4329-8CE6-F485B0D5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B3202E-B8C9-4FD6-AD84-E45027A0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9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390AC-EE8A-4AC2-BA6B-7ECBBAAB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D56FC8-A579-4686-BDBE-5042A3F76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DBA8E0-480D-4C3C-9E21-DDE2B8305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6DC808-585D-4C14-9173-7FD6E748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D13E10-AB72-4546-99C3-1871E16C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56A13-535C-4396-BCD9-4B9AAE0A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1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60172C-E6C5-43D2-B621-69E7D526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C4156F-45AC-4995-A20B-349A90054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A0605-C03D-4785-AB5F-76293D83F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33F6F-CB1D-49C6-A8A5-B37C152AC07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FEF297-3D58-4771-906F-BDBB18F6D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763E3-3147-4871-962D-A388715AB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B40BB-931E-4D7B-9216-B9F5F61AE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26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BA5A49-F8B4-43B2-9683-0D6FF39C5BF9}"/>
              </a:ext>
            </a:extLst>
          </p:cNvPr>
          <p:cNvSpPr txBox="1"/>
          <p:nvPr/>
        </p:nvSpPr>
        <p:spPr>
          <a:xfrm>
            <a:off x="995778" y="1651247"/>
            <a:ext cx="102004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Implement Raibert-control of a 3D Hopper in Pybullet </a:t>
            </a:r>
          </a:p>
          <a:p>
            <a:pPr algn="ctr"/>
            <a:r>
              <a:rPr lang="en-US" altLang="zh-CN" sz="2000" dirty="0"/>
              <a:t>Hang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Wenran Tian</a:t>
            </a:r>
          </a:p>
          <a:p>
            <a:pPr algn="ctr"/>
            <a:r>
              <a:rPr lang="en-US" altLang="zh-CN" sz="2000" dirty="0"/>
              <a:t>MAE-207</a:t>
            </a:r>
          </a:p>
        </p:txBody>
      </p:sp>
      <p:pic>
        <p:nvPicPr>
          <p:cNvPr id="1027" name="Picture 3" descr="Brand">
            <a:extLst>
              <a:ext uri="{FF2B5EF4-FFF2-40B4-BE49-F238E27FC236}">
                <a16:creationId xmlns:a16="http://schemas.microsoft.com/office/drawing/2014/main" id="{3483C921-6125-4CFE-8A79-A9A31C71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8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812F902-6110-4C8C-95E2-CFA8DC70D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F6165D3-A392-470D-9436-7F1B3EE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57" y="0"/>
            <a:ext cx="7590408" cy="68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rand">
            <a:extLst>
              <a:ext uri="{FF2B5EF4-FFF2-40B4-BE49-F238E27FC236}">
                <a16:creationId xmlns:a16="http://schemas.microsoft.com/office/drawing/2014/main" id="{A00A0640-C469-41EE-8E80-967B97F1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615179604140">
            <a:hlinkClick r:id="" action="ppaction://media"/>
            <a:extLst>
              <a:ext uri="{FF2B5EF4-FFF2-40B4-BE49-F238E27FC236}">
                <a16:creationId xmlns:a16="http://schemas.microsoft.com/office/drawing/2014/main" id="{7E0C48C9-A128-49C8-840A-126A07C50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2124" y="1019704"/>
            <a:ext cx="6490229" cy="4514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11B70D-1D9F-444E-AC21-82AA76DE9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704"/>
            <a:ext cx="5572124" cy="254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99C765-1CB7-4A99-9ACA-B003A56FEBB1}"/>
                  </a:ext>
                </a:extLst>
              </p:cNvPr>
              <p:cNvSpPr txBox="1"/>
              <p:nvPr/>
            </p:nvSpPr>
            <p:spPr>
              <a:xfrm>
                <a:off x="1031400" y="4165600"/>
                <a:ext cx="3139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 dirty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=0.04−0.001=0.039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99C765-1CB7-4A99-9ACA-B003A56FE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0" y="4165600"/>
                <a:ext cx="3139514" cy="276999"/>
              </a:xfrm>
              <a:prstGeom prst="rect">
                <a:avLst/>
              </a:prstGeom>
              <a:blipFill>
                <a:blip r:embed="rId7"/>
                <a:stretch>
                  <a:fillRect l="-1165" r="-135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DE1A17-FD16-44DE-AC3C-09F2EC170BBC}"/>
                  </a:ext>
                </a:extLst>
              </p:cNvPr>
              <p:cNvSpPr txBox="1"/>
              <p:nvPr/>
            </p:nvSpPr>
            <p:spPr>
              <a:xfrm>
                <a:off x="1031400" y="4673685"/>
                <a:ext cx="1170128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DE1A17-FD16-44DE-AC3C-09F2EC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0" y="4673685"/>
                <a:ext cx="1170128" cy="303160"/>
              </a:xfrm>
              <a:prstGeom prst="rect">
                <a:avLst/>
              </a:prstGeom>
              <a:blipFill>
                <a:blip r:embed="rId8"/>
                <a:stretch>
                  <a:fillRect l="-3646" r="-4687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B72BA98-9E1B-437C-8331-57FFA4A69770}"/>
                  </a:ext>
                </a:extLst>
              </p:cNvPr>
              <p:cNvSpPr txBox="1"/>
              <p:nvPr/>
            </p:nvSpPr>
            <p:spPr>
              <a:xfrm>
                <a:off x="1031400" y="5207931"/>
                <a:ext cx="1469185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=26%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B72BA98-9E1B-437C-8331-57FFA4A6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0" y="5207931"/>
                <a:ext cx="1469185" cy="602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5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39366" y="608703"/>
            <a:ext cx="1128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/>
              <a:t>Hopper in 2D Environment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7CF1B2-338A-4032-B48F-61B0DC81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02" y="1778769"/>
            <a:ext cx="58578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1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454058" y="718655"/>
            <a:ext cx="1128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/>
              <a:t>Random height uneven ground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33101-3AE3-4311-94B7-4EA8B25F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0" y="2311585"/>
            <a:ext cx="9922536" cy="28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71473D-392C-4AD9-A300-0A362BBD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9" y="1270237"/>
            <a:ext cx="5795847" cy="4317526"/>
          </a:xfrm>
          <a:prstGeom prst="rect">
            <a:avLst/>
          </a:prstGeom>
        </p:spPr>
      </p:pic>
      <p:pic>
        <p:nvPicPr>
          <p:cNvPr id="6" name="Picture 3" descr="Brand">
            <a:extLst>
              <a:ext uri="{FF2B5EF4-FFF2-40B4-BE49-F238E27FC236}">
                <a16:creationId xmlns:a16="http://schemas.microsoft.com/office/drawing/2014/main" id="{9171EB68-3EDE-40B0-BE54-0DAFE6CE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276D36-66EA-4DF6-9E58-79B3CE96DC0D}"/>
              </a:ext>
            </a:extLst>
          </p:cNvPr>
          <p:cNvSpPr txBox="1"/>
          <p:nvPr/>
        </p:nvSpPr>
        <p:spPr>
          <a:xfrm>
            <a:off x="2849252" y="232957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Simulation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7EE153-D4B0-43C2-9FAF-840730AF7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36" y="1270237"/>
            <a:ext cx="5678976" cy="47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67646" y="476728"/>
            <a:ext cx="1128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/>
              <a:t>2D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6C4801-EECB-4590-A615-401F7D0C8898}"/>
                  </a:ext>
                </a:extLst>
              </p:cNvPr>
              <p:cNvSpPr txBox="1"/>
              <p:nvPr/>
            </p:nvSpPr>
            <p:spPr>
              <a:xfrm>
                <a:off x="4914593" y="1948557"/>
                <a:ext cx="6146801" cy="2896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2827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200" i="1" dirty="0" err="1">
                    <a:effectLst/>
                    <a:latin typeface="Cambria Math" panose="02040503050406030204" pitchFamily="18" charset="0"/>
                  </a:rPr>
                  <a:t>Raibert</a:t>
                </a:r>
                <a:r>
                  <a:rPr lang="en-US" sz="3200" i="1" dirty="0">
                    <a:effectLst/>
                    <a:latin typeface="Cambria Math" panose="02040503050406030204" pitchFamily="18" charset="0"/>
                  </a:rPr>
                  <a:t> forward controller:</a:t>
                </a:r>
              </a:p>
              <a:p>
                <a:pPr marL="0" marR="0" indent="12827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>
                  <a:effectLst/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marL="0" marR="0" indent="12827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𝛼</m:t>
                    </m:r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𝑐𝑜𝑠</m:t>
                        </m:r>
                      </m:e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sz="3200" b="1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𝒍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                                 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6C4801-EECB-4590-A615-401F7D0C8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93" y="1948557"/>
                <a:ext cx="6146801" cy="2896819"/>
              </a:xfrm>
              <a:prstGeom prst="rect">
                <a:avLst/>
              </a:prstGeom>
              <a:blipFill>
                <a:blip r:embed="rId4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EDCEFBB-1DDE-4D81-85DC-E23A66084293}"/>
                  </a:ext>
                </a:extLst>
              </p:cNvPr>
              <p:cNvSpPr txBox="1"/>
              <p:nvPr/>
            </p:nvSpPr>
            <p:spPr>
              <a:xfrm>
                <a:off x="2859113" y="5488157"/>
                <a:ext cx="6094428" cy="992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28270" algn="just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the forward displacement of the foot with respect to the center of mass;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the duration of stance phrase;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the desired forward speed;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a feedback gain.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EDCEFBB-1DDE-4D81-85DC-E23A6608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13" y="5488157"/>
                <a:ext cx="6094428" cy="992131"/>
              </a:xfrm>
              <a:prstGeom prst="rect">
                <a:avLst/>
              </a:prstGeom>
              <a:blipFill>
                <a:blip r:embed="rId5"/>
                <a:stretch>
                  <a:fillRect l="-800" t="-1840" r="-900" b="-8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62112BD-13F6-4A2F-85C7-C06EA4D80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25" y="1369843"/>
            <a:ext cx="4481576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59686" y="771263"/>
            <a:ext cx="11283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/>
              <a:t>It is concise, it is stable, but……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23A2B-F29D-4954-B0CA-F9C5EDB0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81" y="1602260"/>
            <a:ext cx="9680893" cy="46878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21460-0EB1-4517-BE92-C68ACB168E51}"/>
              </a:ext>
            </a:extLst>
          </p:cNvPr>
          <p:cNvSpPr txBox="1"/>
          <p:nvPr/>
        </p:nvSpPr>
        <p:spPr>
          <a:xfrm>
            <a:off x="5549141" y="621166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steady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error </a:t>
            </a:r>
            <a:r>
              <a:rPr lang="zh-CN" alt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！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464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62144" y="740783"/>
            <a:ext cx="11283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/>
              <a:t>To compensate the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steady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6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lang="en-US" sz="3600" dirty="0"/>
              <a:t>, the integral term was introduced to controller 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331374-1F13-444E-8866-A3910F13CC23}"/>
                  </a:ext>
                </a:extLst>
              </p:cNvPr>
              <p:cNvSpPr txBox="1"/>
              <p:nvPr/>
            </p:nvSpPr>
            <p:spPr>
              <a:xfrm>
                <a:off x="2788920" y="2666449"/>
                <a:ext cx="6614160" cy="1279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8270" algn="ctr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US" sz="2800" i="1" dirty="0">
                  <a:effectLst/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331374-1F13-444E-8866-A3910F13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0" y="2666449"/>
                <a:ext cx="6614160" cy="1279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0C605A2-C679-4531-8227-748888B1B16F}"/>
              </a:ext>
            </a:extLst>
          </p:cNvPr>
          <p:cNvSpPr txBox="1"/>
          <p:nvPr/>
        </p:nvSpPr>
        <p:spPr>
          <a:xfrm>
            <a:off x="1808480" y="4230338"/>
            <a:ext cx="8575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The controller is now pretty much like the classical PID controller</a:t>
            </a:r>
          </a:p>
        </p:txBody>
      </p:sp>
    </p:spTree>
    <p:extLst>
      <p:ext uri="{BB962C8B-B14F-4D97-AF65-F5344CB8AC3E}">
        <p14:creationId xmlns:p14="http://schemas.microsoft.com/office/powerpoint/2010/main" val="379872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F1CD40-1BD8-4CBC-A132-7BAC9E7F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2" y="1772368"/>
            <a:ext cx="5876018" cy="32455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B25C86-A58E-47AF-A171-07A86B478985}"/>
              </a:ext>
            </a:extLst>
          </p:cNvPr>
          <p:cNvSpPr txBox="1"/>
          <p:nvPr/>
        </p:nvSpPr>
        <p:spPr>
          <a:xfrm>
            <a:off x="625157" y="958687"/>
            <a:ext cx="5046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 in program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4A1CF2-2AE9-43DF-875C-CA106C500168}"/>
              </a:ext>
            </a:extLst>
          </p:cNvPr>
          <p:cNvSpPr txBox="1"/>
          <p:nvPr/>
        </p:nvSpPr>
        <p:spPr>
          <a:xfrm>
            <a:off x="6502400" y="1772368"/>
            <a:ext cx="5100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1. </a:t>
            </a:r>
            <a:r>
              <a:rPr lang="en-US" altLang="zh-CN" sz="3200" dirty="0"/>
              <a:t>Maintain a queue to save the velocity history</a:t>
            </a:r>
            <a:endParaRPr lang="en-US" sz="3200" dirty="0"/>
          </a:p>
          <a:p>
            <a:pPr algn="just"/>
            <a:r>
              <a:rPr lang="en-US" sz="3200" dirty="0"/>
              <a:t>2. Choose a proper length of queue (3 in 2D hopper)</a:t>
            </a:r>
          </a:p>
          <a:p>
            <a:pPr algn="just"/>
            <a:r>
              <a:rPr lang="en-US" sz="3200" dirty="0"/>
              <a:t>3. Adjust the value of </a:t>
            </a:r>
            <a:r>
              <a:rPr lang="en-US" sz="3200" dirty="0" err="1"/>
              <a:t>ki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092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39366" y="608703"/>
            <a:ext cx="1128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/>
              <a:t>Reasonable result: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CBCFAD-4D8C-4CF3-B3CC-1C9A91AA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1545594"/>
            <a:ext cx="10880725" cy="53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9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2568FBC-4D55-470F-AD65-6548902C6513}"/>
              </a:ext>
            </a:extLst>
          </p:cNvPr>
          <p:cNvSpPr txBox="1"/>
          <p:nvPr/>
        </p:nvSpPr>
        <p:spPr>
          <a:xfrm>
            <a:off x="2692063" y="727969"/>
            <a:ext cx="6265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/>
              <a:t>Overview of one leg hopper</a:t>
            </a:r>
          </a:p>
        </p:txBody>
      </p:sp>
      <p:pic>
        <p:nvPicPr>
          <p:cNvPr id="7" name="Picture 3" descr="Brand">
            <a:extLst>
              <a:ext uri="{FF2B5EF4-FFF2-40B4-BE49-F238E27FC236}">
                <a16:creationId xmlns:a16="http://schemas.microsoft.com/office/drawing/2014/main" id="{E0DBAD76-6A17-4E79-B616-EEAE2B41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8CA80-E0A2-4977-AF6C-D35476293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2" y="2155610"/>
            <a:ext cx="3021544" cy="29931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6E33CF-A31B-42A1-9F6D-8B8CFF05C7B9}"/>
              </a:ext>
            </a:extLst>
          </p:cNvPr>
          <p:cNvSpPr txBox="1"/>
          <p:nvPr/>
        </p:nvSpPr>
        <p:spPr>
          <a:xfrm>
            <a:off x="307702" y="5292847"/>
            <a:ext cx="30215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Raibert, M. H. 1986. Legged Robots That Balance. Cambridge, MA: MIT Press.</a:t>
            </a:r>
            <a:endParaRPr lang="zh-CN" altLang="en-US" sz="11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F709416-4284-4113-B348-642313DFB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73" y="2329436"/>
            <a:ext cx="2497796" cy="299313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68333E1-E948-40D4-9152-5E9DF38BBEA3}"/>
              </a:ext>
            </a:extLst>
          </p:cNvPr>
          <p:cNvSpPr txBox="1"/>
          <p:nvPr/>
        </p:nvSpPr>
        <p:spPr>
          <a:xfrm>
            <a:off x="3285593" y="5329891"/>
            <a:ext cx="27825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Batts, Zachary et al. “Untethered One-Legged Hopping in 3D Using Linear Elastic Actuator in Parallel (LEAP).” ISER (2016).</a:t>
            </a:r>
            <a:endParaRPr lang="zh-CN" altLang="en-US" sz="11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76BA4F6-53EC-4440-849F-B75217EA7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37" y="2336757"/>
            <a:ext cx="2352412" cy="299313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4F0E64-63EE-4E35-BE1E-28ADC8E831F3}"/>
              </a:ext>
            </a:extLst>
          </p:cNvPr>
          <p:cNvSpPr txBox="1"/>
          <p:nvPr/>
        </p:nvSpPr>
        <p:spPr>
          <a:xfrm>
            <a:off x="6123854" y="5292847"/>
            <a:ext cx="25982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err="1"/>
              <a:t>Yim</a:t>
            </a:r>
            <a:r>
              <a:rPr lang="en-US" altLang="zh-CN" sz="1100" dirty="0"/>
              <a:t>, Justin K. and R. Fearing. “Precision Jumping Limits from Flight-phase Control in Salto-1P.” 2018 IEEE/RSJ International Conference on Intelligent Robots and Systems (IROS) (2018): 2229-2236</a:t>
            </a:r>
            <a:endParaRPr lang="zh-CN" altLang="en-US" sz="11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5F26768-DF2B-45B4-81BF-B88A8D075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066" y="2366480"/>
            <a:ext cx="2507197" cy="296341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55DD287-4196-421B-BA0B-777E58DF546A}"/>
              </a:ext>
            </a:extLst>
          </p:cNvPr>
          <p:cNvSpPr txBox="1"/>
          <p:nvPr/>
        </p:nvSpPr>
        <p:spPr>
          <a:xfrm>
            <a:off x="9113042" y="5309992"/>
            <a:ext cx="259822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A. Wu and H. Geyer, "The 3-D Spring–Mass Model Reveals a Time-Based Deadbeat Control for Highly Robust Running and Steering in Uncertain Environments," in IEEE Transactions on Robotics, vol. 29, no. 5, pp. 1114-1124, Oct. 2013, </a:t>
            </a:r>
            <a:r>
              <a:rPr lang="en-US" altLang="zh-CN" sz="1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doi</a:t>
            </a:r>
            <a:r>
              <a:rPr lang="en-US" altLang="zh-CN" sz="1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: 10.1109/TRO.2013.2263718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079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93022D-7D4E-4E4E-9C8C-40A6FDE4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671169"/>
            <a:ext cx="11782425" cy="2838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3C21CF-4200-4C7B-BC24-8BD1AF6E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3" y="3777644"/>
            <a:ext cx="120110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AB76D4-1327-440B-BEEE-5B31E858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05" y="2046986"/>
            <a:ext cx="5407992" cy="4441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81509B-EB24-4BC5-8103-9AB03A98621D}"/>
              </a:ext>
            </a:extLst>
          </p:cNvPr>
          <p:cNvSpPr txBox="1"/>
          <p:nvPr/>
        </p:nvSpPr>
        <p:spPr>
          <a:xfrm>
            <a:off x="323505" y="829563"/>
            <a:ext cx="11573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Iteration 6 times, and jumping 15 times each iteration, initial velocity = 10, desired velocity = 5</a:t>
            </a:r>
            <a:endParaRPr 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8B464-A053-47DB-AFDF-D2AFEDEC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3662"/>
            <a:ext cx="5621518" cy="43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81509B-EB24-4BC5-8103-9AB03A98621D}"/>
              </a:ext>
            </a:extLst>
          </p:cNvPr>
          <p:cNvSpPr txBox="1"/>
          <p:nvPr/>
        </p:nvSpPr>
        <p:spPr>
          <a:xfrm>
            <a:off x="323505" y="829563"/>
            <a:ext cx="11573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Iteration 6 times, and jumping 15 times each iteration, initial velocity = 10, desired velocity = 6.5</a:t>
            </a:r>
            <a:endParaRPr 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C0FAE5-EFC4-4087-9B7A-B7B19FD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23" y="1903381"/>
            <a:ext cx="5653104" cy="47330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8FC459-1AAB-4DE1-A0E2-911471B3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" y="2011937"/>
            <a:ext cx="5530260" cy="4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1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81509B-EB24-4BC5-8103-9AB03A98621D}"/>
              </a:ext>
            </a:extLst>
          </p:cNvPr>
          <p:cNvSpPr txBox="1"/>
          <p:nvPr/>
        </p:nvSpPr>
        <p:spPr>
          <a:xfrm>
            <a:off x="323505" y="829563"/>
            <a:ext cx="11573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Iteration 6 times, and jumping 15 times each iteration, initial velocity = 10, desired velocity = 8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DDBC7-1C4A-4709-B7B8-BE442770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71" y="2081426"/>
            <a:ext cx="5760956" cy="44067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DB0D8D-358E-4BD1-88B7-484DA702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73" y="2216428"/>
            <a:ext cx="5525009" cy="42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3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39366" y="608703"/>
            <a:ext cx="1128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/>
              <a:t>Time-velocity track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11F22A-0A9F-4E2E-B739-B2A13110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21" y="1624366"/>
            <a:ext cx="9981357" cy="49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4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19046" y="601296"/>
            <a:ext cx="112838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/>
              <a:t>So we will also introduce the integral term to 3D hopper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B73FE2C-54D4-4C64-8480-C347945B0492}"/>
                  </a:ext>
                </a:extLst>
              </p:cNvPr>
              <p:cNvSpPr txBox="1"/>
              <p:nvPr/>
            </p:nvSpPr>
            <p:spPr>
              <a:xfrm>
                <a:off x="2336800" y="2652795"/>
                <a:ext cx="7518400" cy="1328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32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sz="32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sSub>
                          <m:sSubPr>
                            <m:ctrlPr>
                              <a:rPr lang="en-US" sz="32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3200" b="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en-US" sz="32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32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US" sz="3200" b="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32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̇"/>
                            <m:ctrlP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32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dt</m:t>
                        </m:r>
                      </m:e>
                    </m:nary>
                  </m:oMath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[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B73FE2C-54D4-4C64-8480-C347945B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00" y="2652795"/>
                <a:ext cx="7518400" cy="1328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58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649B7-E880-4424-9A8C-128E9F185DF3}"/>
              </a:ext>
            </a:extLst>
          </p:cNvPr>
          <p:cNvSpPr txBox="1"/>
          <p:nvPr/>
        </p:nvSpPr>
        <p:spPr>
          <a:xfrm>
            <a:off x="319046" y="601296"/>
            <a:ext cx="11283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/>
              <a:t>Implementation in program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81047-BBA8-4742-8DBB-70CFF3CE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2" y="1818560"/>
            <a:ext cx="7756901" cy="41148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2A6574-5EBA-4DAF-87D9-6B339CE5A454}"/>
              </a:ext>
            </a:extLst>
          </p:cNvPr>
          <p:cNvSpPr txBox="1"/>
          <p:nvPr/>
        </p:nvSpPr>
        <p:spPr>
          <a:xfrm>
            <a:off x="8012153" y="1737975"/>
            <a:ext cx="3233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1. </a:t>
            </a:r>
            <a:r>
              <a:rPr lang="en-US" altLang="zh-CN" sz="2800" dirty="0"/>
              <a:t>Maintain a queue to save the velocity history</a:t>
            </a:r>
            <a:endParaRPr lang="en-US" sz="2800" dirty="0"/>
          </a:p>
          <a:p>
            <a:pPr algn="just"/>
            <a:r>
              <a:rPr lang="en-US" sz="2800" dirty="0"/>
              <a:t>2. Choose a proper length of queue (3 in 2D hopper)</a:t>
            </a:r>
          </a:p>
          <a:p>
            <a:pPr algn="just"/>
            <a:r>
              <a:rPr lang="en-US" sz="2800" dirty="0"/>
              <a:t>3. Adjust the value of </a:t>
            </a:r>
            <a:r>
              <a:rPr lang="en-US" sz="2800" dirty="0" err="1"/>
              <a:t>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43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rand">
            <a:extLst>
              <a:ext uri="{FF2B5EF4-FFF2-40B4-BE49-F238E27FC236}">
                <a16:creationId xmlns:a16="http://schemas.microsoft.com/office/drawing/2014/main" id="{A00A0640-C469-41EE-8E80-967B97F1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615179604140">
            <a:hlinkClick r:id="" action="ppaction://media"/>
            <a:extLst>
              <a:ext uri="{FF2B5EF4-FFF2-40B4-BE49-F238E27FC236}">
                <a16:creationId xmlns:a16="http://schemas.microsoft.com/office/drawing/2014/main" id="{7E0C48C9-A128-49C8-840A-126A07C50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2124" y="1019704"/>
            <a:ext cx="6490229" cy="4514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11B70D-1D9F-444E-AC21-82AA76DE9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704"/>
            <a:ext cx="5572124" cy="254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99C765-1CB7-4A99-9ACA-B003A56FEBB1}"/>
                  </a:ext>
                </a:extLst>
              </p:cNvPr>
              <p:cNvSpPr txBox="1"/>
              <p:nvPr/>
            </p:nvSpPr>
            <p:spPr>
              <a:xfrm>
                <a:off x="1031400" y="4165600"/>
                <a:ext cx="3139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 dirty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=0.04−0.001=0.039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99C765-1CB7-4A99-9ACA-B003A56FE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0" y="4165600"/>
                <a:ext cx="3139514" cy="276999"/>
              </a:xfrm>
              <a:prstGeom prst="rect">
                <a:avLst/>
              </a:prstGeom>
              <a:blipFill>
                <a:blip r:embed="rId7"/>
                <a:stretch>
                  <a:fillRect l="-1165" r="-135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DE1A17-FD16-44DE-AC3C-09F2EC170BBC}"/>
                  </a:ext>
                </a:extLst>
              </p:cNvPr>
              <p:cNvSpPr txBox="1"/>
              <p:nvPr/>
            </p:nvSpPr>
            <p:spPr>
              <a:xfrm>
                <a:off x="1031400" y="4673685"/>
                <a:ext cx="1170128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DE1A17-FD16-44DE-AC3C-09F2EC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0" y="4673685"/>
                <a:ext cx="1170128" cy="303160"/>
              </a:xfrm>
              <a:prstGeom prst="rect">
                <a:avLst/>
              </a:prstGeom>
              <a:blipFill>
                <a:blip r:embed="rId8"/>
                <a:stretch>
                  <a:fillRect l="-3646" r="-4687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B72BA98-9E1B-437C-8331-57FFA4A69770}"/>
                  </a:ext>
                </a:extLst>
              </p:cNvPr>
              <p:cNvSpPr txBox="1"/>
              <p:nvPr/>
            </p:nvSpPr>
            <p:spPr>
              <a:xfrm>
                <a:off x="1031400" y="5207931"/>
                <a:ext cx="1469185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=26%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B72BA98-9E1B-437C-8331-57FFA4A6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0" y="5207931"/>
                <a:ext cx="1469185" cy="602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44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BDF39-E625-45FC-B701-CDF788E9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Thanks you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66BA0B-3E10-4EB7-A55A-9000640E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9" y="1983495"/>
            <a:ext cx="2752983" cy="3683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FB6760-4546-4DA8-8528-8A1E96E74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02" y="2488896"/>
            <a:ext cx="3663493" cy="24688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9C9CE-D990-4EC1-9864-143D1D06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2488896"/>
            <a:ext cx="3414388" cy="2468806"/>
          </a:xfrm>
          <a:prstGeom prst="rect">
            <a:avLst/>
          </a:prstGeom>
        </p:spPr>
      </p:pic>
      <p:pic>
        <p:nvPicPr>
          <p:cNvPr id="10" name="Picture 3" descr="Brand">
            <a:extLst>
              <a:ext uri="{FF2B5EF4-FFF2-40B4-BE49-F238E27FC236}">
                <a16:creationId xmlns:a16="http://schemas.microsoft.com/office/drawing/2014/main" id="{43C98656-CE5E-4C55-9893-164F7FE1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8B538C6-57E0-4993-8A00-4A12FAC1408C}"/>
              </a:ext>
            </a:extLst>
          </p:cNvPr>
          <p:cNvCxnSpPr/>
          <p:nvPr/>
        </p:nvCxnSpPr>
        <p:spPr>
          <a:xfrm>
            <a:off x="3362325" y="3686175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AC52A6F-F1B8-465C-8055-C048EA34F0C6}"/>
              </a:ext>
            </a:extLst>
          </p:cNvPr>
          <p:cNvCxnSpPr/>
          <p:nvPr/>
        </p:nvCxnSpPr>
        <p:spPr>
          <a:xfrm>
            <a:off x="7820025" y="3686175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71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rand">
            <a:extLst>
              <a:ext uri="{FF2B5EF4-FFF2-40B4-BE49-F238E27FC236}">
                <a16:creationId xmlns:a16="http://schemas.microsoft.com/office/drawing/2014/main" id="{8B34C94E-E431-4637-88BE-F052B4F4A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61C2E2-9038-49C0-BB61-64F4C5F3733E}"/>
              </a:ext>
            </a:extLst>
          </p:cNvPr>
          <p:cNvGrpSpPr/>
          <p:nvPr/>
        </p:nvGrpSpPr>
        <p:grpSpPr>
          <a:xfrm>
            <a:off x="90790" y="1879599"/>
            <a:ext cx="5020733" cy="3655651"/>
            <a:chOff x="3048739" y="525096"/>
            <a:chExt cx="6094520" cy="5010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F4934F8-382D-4D03-9C38-D9457623683C}"/>
                    </a:ext>
                  </a:extLst>
                </p:cNvPr>
                <p:cNvSpPr txBox="1"/>
                <p:nvPr/>
              </p:nvSpPr>
              <p:spPr>
                <a:xfrm>
                  <a:off x="3048739" y="4888921"/>
                  <a:ext cx="60945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</a:rPr>
                        <m:t>90°−</m:t>
                      </m:r>
                      <m:r>
                        <a:rPr lang="en-US" altLang="zh-CN" sz="180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altLang="zh-CN" sz="1800" dirty="0"/>
                    <a:t> = pitch;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altLang="zh-CN" dirty="0"/>
                    <a:t> = roll</a:t>
                  </a:r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F4934F8-382D-4D03-9C38-D94576236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739" y="4888921"/>
                  <a:ext cx="609452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7792" b="-5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395F143-94E7-498F-8899-568AE3203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278" y="525096"/>
              <a:ext cx="5395442" cy="4295219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DA7A7A6-2003-407F-A23D-2C3EA698F985}"/>
              </a:ext>
            </a:extLst>
          </p:cNvPr>
          <p:cNvGrpSpPr/>
          <p:nvPr/>
        </p:nvGrpSpPr>
        <p:grpSpPr>
          <a:xfrm>
            <a:off x="4823569" y="989327"/>
            <a:ext cx="6877277" cy="5098206"/>
            <a:chOff x="4176701" y="1014728"/>
            <a:chExt cx="7091591" cy="536433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B815A3E-1295-4075-884A-D3D50069B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6701" y="1014728"/>
              <a:ext cx="7091591" cy="5364332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5948F7D-68DF-433A-9226-8F37FBED450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637" y="5423055"/>
              <a:ext cx="1393794" cy="604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A07868D-043E-41ED-A559-70DD7FA53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827" y="4856087"/>
              <a:ext cx="744649" cy="769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D46463C-D924-422C-9264-A476F824D149}"/>
                </a:ext>
              </a:extLst>
            </p:cNvPr>
            <p:cNvCxnSpPr>
              <a:cxnSpLocks/>
            </p:cNvCxnSpPr>
            <p:nvPr/>
          </p:nvCxnSpPr>
          <p:spPr>
            <a:xfrm>
              <a:off x="7936637" y="3615431"/>
              <a:ext cx="1225118" cy="3883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C4A929C-0AEA-4334-A47D-23EE216FA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794" y="3429000"/>
              <a:ext cx="1685683" cy="929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C4FBDBD-63B0-4A9E-8394-9080BB713E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256" y="2015140"/>
              <a:ext cx="2298241" cy="4166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B457892-3F83-472E-9593-EF806C9B8889}"/>
                </a:ext>
              </a:extLst>
            </p:cNvPr>
            <p:cNvSpPr txBox="1"/>
            <p:nvPr/>
          </p:nvSpPr>
          <p:spPr>
            <a:xfrm>
              <a:off x="9507495" y="5843272"/>
              <a:ext cx="139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Foot tip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3F9BCF-7D71-4B50-B8DB-A7CC27ADB6ED}"/>
                </a:ext>
              </a:extLst>
            </p:cNvPr>
            <p:cNvSpPr txBox="1"/>
            <p:nvPr/>
          </p:nvSpPr>
          <p:spPr>
            <a:xfrm>
              <a:off x="5800917" y="5473940"/>
              <a:ext cx="139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Spring leg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D537DB-DA29-4E91-BCDF-E926A33EB8E6}"/>
                </a:ext>
              </a:extLst>
            </p:cNvPr>
            <p:cNvSpPr txBox="1"/>
            <p:nvPr/>
          </p:nvSpPr>
          <p:spPr>
            <a:xfrm>
              <a:off x="9161755" y="3845141"/>
              <a:ext cx="139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Roll hip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C5495D2-9D2E-4581-8523-207D107F6C5A}"/>
                </a:ext>
              </a:extLst>
            </p:cNvPr>
            <p:cNvSpPr txBox="1"/>
            <p:nvPr/>
          </p:nvSpPr>
          <p:spPr>
            <a:xfrm>
              <a:off x="4983737" y="4174270"/>
              <a:ext cx="139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Pitch hip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901D9A1-A8E8-43AF-9C3E-ADF82850E3AD}"/>
                </a:ext>
              </a:extLst>
            </p:cNvPr>
            <p:cNvSpPr txBox="1"/>
            <p:nvPr/>
          </p:nvSpPr>
          <p:spPr>
            <a:xfrm>
              <a:off x="4370940" y="1799139"/>
              <a:ext cx="139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mass disk</a:t>
              </a:r>
              <a:endParaRPr lang="zh-CN" altLang="en-US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25A4F6D-C7DF-45DB-A076-E4EEE9E680E2}"/>
                </a:ext>
              </a:extLst>
            </p:cNvPr>
            <p:cNvGrpSpPr/>
            <p:nvPr/>
          </p:nvGrpSpPr>
          <p:grpSpPr>
            <a:xfrm>
              <a:off x="9507495" y="1077657"/>
              <a:ext cx="1760797" cy="1427004"/>
              <a:chOff x="4084942" y="5156514"/>
              <a:chExt cx="1433490" cy="1205794"/>
            </a:xfrm>
          </p:grpSpPr>
          <p:sp>
            <p:nvSpPr>
              <p:cNvPr id="27" name="等腰三角形 26">
                <a:extLst>
                  <a:ext uri="{FF2B5EF4-FFF2-40B4-BE49-F238E27FC236}">
                    <a16:creationId xmlns:a16="http://schemas.microsoft.com/office/drawing/2014/main" id="{A8255987-38AA-49B2-BF1E-AF5E8F7BFB6F}"/>
                  </a:ext>
                </a:extLst>
              </p:cNvPr>
              <p:cNvSpPr/>
              <p:nvPr/>
            </p:nvSpPr>
            <p:spPr>
              <a:xfrm rot="8593536">
                <a:off x="4339699" y="5984131"/>
                <a:ext cx="45719" cy="80228"/>
              </a:xfrm>
              <a:prstGeom prst="triangle">
                <a:avLst/>
              </a:prstGeom>
              <a:solidFill>
                <a:srgbClr val="94342A"/>
              </a:solidFill>
              <a:ln>
                <a:solidFill>
                  <a:srgbClr val="943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83C0947-8FD3-4EE8-89FB-EF53E2425557}"/>
                  </a:ext>
                </a:extLst>
              </p:cNvPr>
              <p:cNvCxnSpPr/>
              <p:nvPr/>
            </p:nvCxnSpPr>
            <p:spPr>
              <a:xfrm flipV="1">
                <a:off x="4873841" y="5240941"/>
                <a:ext cx="0" cy="853887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088BE6D-EF2E-45AF-A612-C4C50220D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3021" y="5625795"/>
                <a:ext cx="657193" cy="58680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805D0C9-BF8F-4F39-AAE5-73270AF01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0941" y="5658606"/>
                <a:ext cx="795863" cy="43622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86EF6FC0-3005-4715-917A-4DB6819BEA95}"/>
                  </a:ext>
                </a:extLst>
              </p:cNvPr>
              <p:cNvSpPr/>
              <p:nvPr/>
            </p:nvSpPr>
            <p:spPr>
              <a:xfrm>
                <a:off x="4334340" y="5904256"/>
                <a:ext cx="228304" cy="299954"/>
              </a:xfrm>
              <a:custGeom>
                <a:avLst/>
                <a:gdLst>
                  <a:gd name="connsiteX0" fmla="*/ 77640 w 228304"/>
                  <a:gd name="connsiteY0" fmla="*/ 214604 h 299954"/>
                  <a:gd name="connsiteX1" fmla="*/ 226230 w 228304"/>
                  <a:gd name="connsiteY1" fmla="*/ 294614 h 299954"/>
                  <a:gd name="connsiteX2" fmla="*/ 153840 w 228304"/>
                  <a:gd name="connsiteY2" fmla="*/ 81254 h 299954"/>
                  <a:gd name="connsiteX3" fmla="*/ 5250 w 228304"/>
                  <a:gd name="connsiteY3" fmla="*/ 1244 h 299954"/>
                  <a:gd name="connsiteX4" fmla="*/ 31920 w 228304"/>
                  <a:gd name="connsiteY4" fmla="*/ 134594 h 29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04" h="299954">
                    <a:moveTo>
                      <a:pt x="77640" y="214604"/>
                    </a:moveTo>
                    <a:cubicBezTo>
                      <a:pt x="145585" y="265721"/>
                      <a:pt x="213530" y="316839"/>
                      <a:pt x="226230" y="294614"/>
                    </a:cubicBezTo>
                    <a:cubicBezTo>
                      <a:pt x="238930" y="272389"/>
                      <a:pt x="190670" y="130149"/>
                      <a:pt x="153840" y="81254"/>
                    </a:cubicBezTo>
                    <a:cubicBezTo>
                      <a:pt x="117010" y="32359"/>
                      <a:pt x="25570" y="-7646"/>
                      <a:pt x="5250" y="1244"/>
                    </a:cubicBezTo>
                    <a:cubicBezTo>
                      <a:pt x="-15070" y="10134"/>
                      <a:pt x="30015" y="132689"/>
                      <a:pt x="31920" y="134594"/>
                    </a:cubicBezTo>
                  </a:path>
                </a:pathLst>
              </a:custGeom>
              <a:noFill/>
              <a:ln>
                <a:solidFill>
                  <a:srgbClr val="943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E481F28F-0A2D-4C91-AA04-C1D166D870D7}"/>
                  </a:ext>
                </a:extLst>
              </p:cNvPr>
              <p:cNvGrpSpPr/>
              <p:nvPr/>
            </p:nvGrpSpPr>
            <p:grpSpPr>
              <a:xfrm>
                <a:off x="5080004" y="6023010"/>
                <a:ext cx="299954" cy="228304"/>
                <a:chOff x="5080004" y="6023010"/>
                <a:chExt cx="299954" cy="228304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3F2C3B1F-37AD-4D96-8FB0-47440213EB11}"/>
                    </a:ext>
                  </a:extLst>
                </p:cNvPr>
                <p:cNvSpPr/>
                <p:nvPr/>
              </p:nvSpPr>
              <p:spPr>
                <a:xfrm rot="16532252">
                  <a:off x="5115829" y="5987185"/>
                  <a:ext cx="228304" cy="299954"/>
                </a:xfrm>
                <a:custGeom>
                  <a:avLst/>
                  <a:gdLst>
                    <a:gd name="connsiteX0" fmla="*/ 77640 w 228304"/>
                    <a:gd name="connsiteY0" fmla="*/ 214604 h 299954"/>
                    <a:gd name="connsiteX1" fmla="*/ 226230 w 228304"/>
                    <a:gd name="connsiteY1" fmla="*/ 294614 h 299954"/>
                    <a:gd name="connsiteX2" fmla="*/ 153840 w 228304"/>
                    <a:gd name="connsiteY2" fmla="*/ 81254 h 299954"/>
                    <a:gd name="connsiteX3" fmla="*/ 5250 w 228304"/>
                    <a:gd name="connsiteY3" fmla="*/ 1244 h 299954"/>
                    <a:gd name="connsiteX4" fmla="*/ 31920 w 228304"/>
                    <a:gd name="connsiteY4" fmla="*/ 134594 h 299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304" h="299954">
                      <a:moveTo>
                        <a:pt x="77640" y="214604"/>
                      </a:moveTo>
                      <a:cubicBezTo>
                        <a:pt x="145585" y="265721"/>
                        <a:pt x="213530" y="316839"/>
                        <a:pt x="226230" y="294614"/>
                      </a:cubicBezTo>
                      <a:cubicBezTo>
                        <a:pt x="238930" y="272389"/>
                        <a:pt x="190670" y="130149"/>
                        <a:pt x="153840" y="81254"/>
                      </a:cubicBezTo>
                      <a:cubicBezTo>
                        <a:pt x="117010" y="32359"/>
                        <a:pt x="25570" y="-7646"/>
                        <a:pt x="5250" y="1244"/>
                      </a:cubicBezTo>
                      <a:cubicBezTo>
                        <a:pt x="-15070" y="10134"/>
                        <a:pt x="30015" y="132689"/>
                        <a:pt x="31920" y="134594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等腰三角形 39">
                  <a:extLst>
                    <a:ext uri="{FF2B5EF4-FFF2-40B4-BE49-F238E27FC236}">
                      <a16:creationId xmlns:a16="http://schemas.microsoft.com/office/drawing/2014/main" id="{DE49FF51-E361-45D3-A602-9D0551D04BBE}"/>
                    </a:ext>
                  </a:extLst>
                </p:cNvPr>
                <p:cNvSpPr/>
                <p:nvPr/>
              </p:nvSpPr>
              <p:spPr>
                <a:xfrm rot="4294299">
                  <a:off x="5161838" y="6177372"/>
                  <a:ext cx="45719" cy="80228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1689BF6-8DFE-40B4-AACB-4B31D2E6D6A2}"/>
                  </a:ext>
                </a:extLst>
              </p:cNvPr>
              <p:cNvGrpSpPr/>
              <p:nvPr/>
            </p:nvGrpSpPr>
            <p:grpSpPr>
              <a:xfrm rot="12711834">
                <a:off x="4723865" y="5224140"/>
                <a:ext cx="299954" cy="228304"/>
                <a:chOff x="5080004" y="6023010"/>
                <a:chExt cx="299954" cy="228304"/>
              </a:xfrm>
            </p:grpSpPr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E3057583-F145-405E-A622-9CFAF09BE4DB}"/>
                    </a:ext>
                  </a:extLst>
                </p:cNvPr>
                <p:cNvSpPr/>
                <p:nvPr/>
              </p:nvSpPr>
              <p:spPr>
                <a:xfrm rot="16532252">
                  <a:off x="5115829" y="5987185"/>
                  <a:ext cx="228304" cy="299954"/>
                </a:xfrm>
                <a:custGeom>
                  <a:avLst/>
                  <a:gdLst>
                    <a:gd name="connsiteX0" fmla="*/ 77640 w 228304"/>
                    <a:gd name="connsiteY0" fmla="*/ 214604 h 299954"/>
                    <a:gd name="connsiteX1" fmla="*/ 226230 w 228304"/>
                    <a:gd name="connsiteY1" fmla="*/ 294614 h 299954"/>
                    <a:gd name="connsiteX2" fmla="*/ 153840 w 228304"/>
                    <a:gd name="connsiteY2" fmla="*/ 81254 h 299954"/>
                    <a:gd name="connsiteX3" fmla="*/ 5250 w 228304"/>
                    <a:gd name="connsiteY3" fmla="*/ 1244 h 299954"/>
                    <a:gd name="connsiteX4" fmla="*/ 31920 w 228304"/>
                    <a:gd name="connsiteY4" fmla="*/ 134594 h 299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304" h="299954">
                      <a:moveTo>
                        <a:pt x="77640" y="214604"/>
                      </a:moveTo>
                      <a:cubicBezTo>
                        <a:pt x="145585" y="265721"/>
                        <a:pt x="213530" y="316839"/>
                        <a:pt x="226230" y="294614"/>
                      </a:cubicBezTo>
                      <a:cubicBezTo>
                        <a:pt x="238930" y="272389"/>
                        <a:pt x="190670" y="130149"/>
                        <a:pt x="153840" y="81254"/>
                      </a:cubicBezTo>
                      <a:cubicBezTo>
                        <a:pt x="117010" y="32359"/>
                        <a:pt x="25570" y="-7646"/>
                        <a:pt x="5250" y="1244"/>
                      </a:cubicBezTo>
                      <a:cubicBezTo>
                        <a:pt x="-15070" y="10134"/>
                        <a:pt x="30015" y="132689"/>
                        <a:pt x="31920" y="13459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E7027EB4-D10A-4A15-9014-D34457FC3EAB}"/>
                    </a:ext>
                  </a:extLst>
                </p:cNvPr>
                <p:cNvSpPr/>
                <p:nvPr/>
              </p:nvSpPr>
              <p:spPr>
                <a:xfrm rot="4294299">
                  <a:off x="5161838" y="6177372"/>
                  <a:ext cx="45719" cy="80228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8B06D25-8241-4379-8E6D-804852136D2C}"/>
                  </a:ext>
                </a:extLst>
              </p:cNvPr>
              <p:cNvSpPr txBox="1"/>
              <p:nvPr/>
            </p:nvSpPr>
            <p:spPr>
              <a:xfrm>
                <a:off x="4084942" y="5869046"/>
                <a:ext cx="37626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rgbClr val="94342A"/>
                    </a:solidFill>
                  </a:rPr>
                  <a:t>Roll</a:t>
                </a:r>
                <a:endParaRPr lang="zh-CN" altLang="en-US" sz="800" b="1" dirty="0">
                  <a:solidFill>
                    <a:srgbClr val="94342A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A08450-446B-48F2-B122-E01B1DC4BBBF}"/>
                  </a:ext>
                </a:extLst>
              </p:cNvPr>
              <p:cNvSpPr txBox="1"/>
              <p:nvPr/>
            </p:nvSpPr>
            <p:spPr>
              <a:xfrm>
                <a:off x="4923954" y="5156514"/>
                <a:ext cx="37626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accent6">
                        <a:lumMod val="50000"/>
                      </a:schemeClr>
                    </a:solidFill>
                  </a:rPr>
                  <a:t>Yaw</a:t>
                </a:r>
                <a:endParaRPr lang="zh-CN" altLang="en-US" sz="8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8954E87-9137-46A3-88FB-C77AF7A015A7}"/>
                  </a:ext>
                </a:extLst>
              </p:cNvPr>
              <p:cNvSpPr txBox="1"/>
              <p:nvPr/>
            </p:nvSpPr>
            <p:spPr>
              <a:xfrm>
                <a:off x="5142172" y="6177642"/>
                <a:ext cx="37626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accent1">
                        <a:lumMod val="50000"/>
                      </a:schemeClr>
                    </a:solidFill>
                  </a:rPr>
                  <a:t>Pitch</a:t>
                </a:r>
                <a:endParaRPr lang="zh-CN" altLang="en-US" sz="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49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6AD34CC9-DC60-41E9-8D44-60DAFF61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6C66B9DD-6A4B-4D36-8D71-8AD72D35D76A}"/>
              </a:ext>
            </a:extLst>
          </p:cNvPr>
          <p:cNvGrpSpPr/>
          <p:nvPr/>
        </p:nvGrpSpPr>
        <p:grpSpPr>
          <a:xfrm>
            <a:off x="5494867" y="962653"/>
            <a:ext cx="6293436" cy="4371347"/>
            <a:chOff x="2254936" y="977090"/>
            <a:chExt cx="7120367" cy="456015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55F13A-4772-47E5-AAA1-1ABE6DA0072D}"/>
                </a:ext>
              </a:extLst>
            </p:cNvPr>
            <p:cNvGrpSpPr/>
            <p:nvPr/>
          </p:nvGrpSpPr>
          <p:grpSpPr>
            <a:xfrm>
              <a:off x="4737100" y="977090"/>
              <a:ext cx="2070100" cy="1058333"/>
              <a:chOff x="4978401" y="601296"/>
              <a:chExt cx="2463800" cy="126983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06CB2FB5-8A91-471A-8183-B1D3B8E1222C}"/>
                  </a:ext>
                </a:extLst>
              </p:cNvPr>
              <p:cNvSpPr/>
              <p:nvPr/>
            </p:nvSpPr>
            <p:spPr>
              <a:xfrm>
                <a:off x="4978401" y="694266"/>
                <a:ext cx="2463800" cy="117686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AF401C3-F2AB-49EB-8090-5C7F325902F4}"/>
                  </a:ext>
                </a:extLst>
              </p:cNvPr>
              <p:cNvSpPr/>
              <p:nvPr/>
            </p:nvSpPr>
            <p:spPr>
              <a:xfrm>
                <a:off x="5164667" y="601296"/>
                <a:ext cx="186266" cy="5078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E6ABAD-DB88-4339-A652-31B692EDF7F7}"/>
                </a:ext>
              </a:extLst>
            </p:cNvPr>
            <p:cNvSpPr txBox="1"/>
            <p:nvPr/>
          </p:nvSpPr>
          <p:spPr>
            <a:xfrm>
              <a:off x="5240866" y="1253113"/>
              <a:ext cx="1320800" cy="4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Flight</a:t>
              </a:r>
              <a:endParaRPr lang="zh-CN" altLang="en-US" sz="2400" b="1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A4D70FA-9EAD-43E1-8BAE-C5582A74F8B2}"/>
                </a:ext>
              </a:extLst>
            </p:cNvPr>
            <p:cNvGrpSpPr/>
            <p:nvPr/>
          </p:nvGrpSpPr>
          <p:grpSpPr>
            <a:xfrm>
              <a:off x="6807200" y="2247868"/>
              <a:ext cx="2568103" cy="1425775"/>
              <a:chOff x="4978401" y="601296"/>
              <a:chExt cx="2463800" cy="1269837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2A84614-9507-49DB-9847-CD530D1B632A}"/>
                  </a:ext>
                </a:extLst>
              </p:cNvPr>
              <p:cNvSpPr/>
              <p:nvPr/>
            </p:nvSpPr>
            <p:spPr>
              <a:xfrm>
                <a:off x="4978401" y="694266"/>
                <a:ext cx="2463800" cy="117686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E24CED3-05B9-46A1-AEA7-4BE688AE95AA}"/>
                  </a:ext>
                </a:extLst>
              </p:cNvPr>
              <p:cNvSpPr/>
              <p:nvPr/>
            </p:nvSpPr>
            <p:spPr>
              <a:xfrm>
                <a:off x="5164667" y="601296"/>
                <a:ext cx="186266" cy="5078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AC9C2F8-604D-400F-84F7-9581AE50233A}"/>
                    </a:ext>
                  </a:extLst>
                </p:cNvPr>
                <p:cNvSpPr txBox="1"/>
                <p:nvPr/>
              </p:nvSpPr>
              <p:spPr>
                <a:xfrm>
                  <a:off x="7297236" y="2504040"/>
                  <a:ext cx="1701977" cy="12762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Contact  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b="1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2400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𝒆𝒈</m:t>
                          </m:r>
                        </m:sub>
                      </m:sSub>
                      <m:r>
                        <a:rPr lang="zh-CN" altLang="en-US" sz="2400" b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sz="2400" b="1" dirty="0"/>
                </a:p>
                <a:p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AC9C2F8-604D-400F-84F7-9581AE502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236" y="2504040"/>
                  <a:ext cx="1701977" cy="1276217"/>
                </a:xfrm>
                <a:prstGeom prst="rect">
                  <a:avLst/>
                </a:prstGeom>
                <a:blipFill>
                  <a:blip r:embed="rId3"/>
                  <a:stretch>
                    <a:fillRect l="-6073" t="-3483" r="-344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ECE2963-543B-465E-A660-63E2C35D2AB9}"/>
                </a:ext>
              </a:extLst>
            </p:cNvPr>
            <p:cNvGrpSpPr/>
            <p:nvPr/>
          </p:nvGrpSpPr>
          <p:grpSpPr>
            <a:xfrm>
              <a:off x="5819938" y="4191051"/>
              <a:ext cx="2254380" cy="1346198"/>
              <a:chOff x="4978401" y="601296"/>
              <a:chExt cx="2463800" cy="1269837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405A57D-2892-43C7-AEB3-F6E01AD5A8E4}"/>
                  </a:ext>
                </a:extLst>
              </p:cNvPr>
              <p:cNvSpPr/>
              <p:nvPr/>
            </p:nvSpPr>
            <p:spPr>
              <a:xfrm>
                <a:off x="4978401" y="694266"/>
                <a:ext cx="2463800" cy="117686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F74055C-1B4C-41E1-8078-B8DDD0CC4686}"/>
                  </a:ext>
                </a:extLst>
              </p:cNvPr>
              <p:cNvSpPr/>
              <p:nvPr/>
            </p:nvSpPr>
            <p:spPr>
              <a:xfrm>
                <a:off x="5164667" y="601296"/>
                <a:ext cx="186266" cy="5078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706B307-3F2E-4BB5-B3B4-40AC37E9AD0F}"/>
                    </a:ext>
                  </a:extLst>
                </p:cNvPr>
                <p:cNvSpPr txBox="1"/>
                <p:nvPr/>
              </p:nvSpPr>
              <p:spPr>
                <a:xfrm>
                  <a:off x="2585080" y="2504040"/>
                  <a:ext cx="1743055" cy="852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Lift off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400" b="1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en-US" sz="24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𝒆𝒈</m:t>
                            </m:r>
                          </m:sub>
                        </m:sSub>
                        <m:r>
                          <a:rPr lang="zh-CN" altLang="en-US" sz="2400" b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706B307-3F2E-4BB5-B3B4-40AC37E9A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080" y="2504040"/>
                  <a:ext cx="1743055" cy="852179"/>
                </a:xfrm>
                <a:prstGeom prst="rect">
                  <a:avLst/>
                </a:prstGeom>
                <a:blipFill>
                  <a:blip r:embed="rId4"/>
                  <a:stretch>
                    <a:fillRect l="-5929" t="-5224" b="-97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98BCA14-A4DA-4441-AC26-ACE7C23F9A1C}"/>
                </a:ext>
              </a:extLst>
            </p:cNvPr>
            <p:cNvGrpSpPr/>
            <p:nvPr/>
          </p:nvGrpSpPr>
          <p:grpSpPr>
            <a:xfrm>
              <a:off x="2254936" y="2247868"/>
              <a:ext cx="2254380" cy="1346198"/>
              <a:chOff x="4978401" y="601296"/>
              <a:chExt cx="2463800" cy="1269837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EE0DBC51-1C68-4E05-85F4-07903C1B156B}"/>
                  </a:ext>
                </a:extLst>
              </p:cNvPr>
              <p:cNvSpPr/>
              <p:nvPr/>
            </p:nvSpPr>
            <p:spPr>
              <a:xfrm>
                <a:off x="4978401" y="694266"/>
                <a:ext cx="2463800" cy="117686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876D055-B6CD-4606-AD50-9C1937B25234}"/>
                  </a:ext>
                </a:extLst>
              </p:cNvPr>
              <p:cNvSpPr/>
              <p:nvPr/>
            </p:nvSpPr>
            <p:spPr>
              <a:xfrm>
                <a:off x="5164667" y="601296"/>
                <a:ext cx="186266" cy="5078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0377B8-6350-4D03-9AB8-90A1BB9D0714}"/>
                </a:ext>
              </a:extLst>
            </p:cNvPr>
            <p:cNvSpPr txBox="1"/>
            <p:nvPr/>
          </p:nvSpPr>
          <p:spPr>
            <a:xfrm>
              <a:off x="5790288" y="4621526"/>
              <a:ext cx="2300964" cy="4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Compression</a:t>
              </a:r>
              <a:endParaRPr lang="zh-CN" altLang="en-US" sz="2400" b="1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B8849AD-A9C9-4A18-9292-300CC4DC0DC7}"/>
                </a:ext>
              </a:extLst>
            </p:cNvPr>
            <p:cNvGrpSpPr/>
            <p:nvPr/>
          </p:nvGrpSpPr>
          <p:grpSpPr>
            <a:xfrm>
              <a:off x="3041258" y="4169836"/>
              <a:ext cx="2254380" cy="1346198"/>
              <a:chOff x="4978401" y="601296"/>
              <a:chExt cx="2463800" cy="126983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0752AE7-DDE0-4A3F-A2A2-33FF3D80548C}"/>
                  </a:ext>
                </a:extLst>
              </p:cNvPr>
              <p:cNvSpPr/>
              <p:nvPr/>
            </p:nvSpPr>
            <p:spPr>
              <a:xfrm>
                <a:off x="4978401" y="694266"/>
                <a:ext cx="2463800" cy="117686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15A88A8-F258-4D2E-B374-54A7C1665BAF}"/>
                  </a:ext>
                </a:extLst>
              </p:cNvPr>
              <p:cNvSpPr/>
              <p:nvPr/>
            </p:nvSpPr>
            <p:spPr>
              <a:xfrm>
                <a:off x="5164667" y="601296"/>
                <a:ext cx="186266" cy="5078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80ACCA4-83BB-4698-9563-D34D696DD7C0}"/>
                </a:ext>
              </a:extLst>
            </p:cNvPr>
            <p:cNvSpPr txBox="1"/>
            <p:nvPr/>
          </p:nvSpPr>
          <p:spPr>
            <a:xfrm>
              <a:off x="3550596" y="4602540"/>
              <a:ext cx="1743055" cy="4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Thrust</a:t>
              </a:r>
              <a:endParaRPr lang="zh-CN" altLang="en-US" sz="2400" b="1" dirty="0"/>
            </a:p>
          </p:txBody>
        </p:sp>
        <p:cxnSp>
          <p:nvCxnSpPr>
            <p:cNvPr id="35" name="连接符: 曲线 34">
              <a:extLst>
                <a:ext uri="{FF2B5EF4-FFF2-40B4-BE49-F238E27FC236}">
                  <a16:creationId xmlns:a16="http://schemas.microsoft.com/office/drawing/2014/main" id="{9F5AB47E-5DB6-443F-AC27-E2446DE2DD67}"/>
                </a:ext>
              </a:extLst>
            </p:cNvPr>
            <p:cNvCxnSpPr>
              <a:cxnSpLocks/>
              <a:stCxn id="5" idx="6"/>
              <a:endCxn id="11" idx="7"/>
            </p:cNvCxnSpPr>
            <p:nvPr/>
          </p:nvCxnSpPr>
          <p:spPr>
            <a:xfrm>
              <a:off x="6807200" y="1544999"/>
              <a:ext cx="2192013" cy="100076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292689BB-F28B-4F85-8B06-F0A65DCA199D}"/>
                </a:ext>
              </a:extLst>
            </p:cNvPr>
            <p:cNvCxnSpPr>
              <a:cxnSpLocks/>
              <a:stCxn id="11" idx="5"/>
              <a:endCxn id="19" idx="6"/>
            </p:cNvCxnSpPr>
            <p:nvPr/>
          </p:nvCxnSpPr>
          <p:spPr>
            <a:xfrm rot="5400000">
              <a:off x="7820116" y="3734333"/>
              <a:ext cx="1433301" cy="92489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4E64EEF6-0E8D-4659-B7F1-07EC1EE4379E}"/>
                </a:ext>
              </a:extLst>
            </p:cNvPr>
            <p:cNvCxnSpPr>
              <a:cxnSpLocks/>
              <a:stCxn id="30" idx="2"/>
              <a:endCxn id="23" idx="3"/>
            </p:cNvCxnSpPr>
            <p:nvPr/>
          </p:nvCxnSpPr>
          <p:spPr>
            <a:xfrm rot="10800000">
              <a:off x="2585082" y="3411354"/>
              <a:ext cx="456176" cy="148086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E0A7459F-E1A9-41BF-AF7F-871C9DA68D6F}"/>
                </a:ext>
              </a:extLst>
            </p:cNvPr>
            <p:cNvCxnSpPr>
              <a:cxnSpLocks/>
              <a:stCxn id="23" idx="1"/>
              <a:endCxn id="5" idx="2"/>
            </p:cNvCxnSpPr>
            <p:nvPr/>
          </p:nvCxnSpPr>
          <p:spPr>
            <a:xfrm rot="5400000" flipH="1" flipV="1">
              <a:off x="3169020" y="961061"/>
              <a:ext cx="984142" cy="215201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5809E571-9A7E-4D14-8CE8-3E375A4E6DAB}"/>
                </a:ext>
              </a:extLst>
            </p:cNvPr>
            <p:cNvCxnSpPr>
              <a:cxnSpLocks/>
              <a:stCxn id="19" idx="4"/>
              <a:endCxn id="30" idx="4"/>
            </p:cNvCxnSpPr>
            <p:nvPr/>
          </p:nvCxnSpPr>
          <p:spPr>
            <a:xfrm rot="5400000" flipH="1">
              <a:off x="5547180" y="4137302"/>
              <a:ext cx="21215" cy="2778680"/>
            </a:xfrm>
            <a:prstGeom prst="curvedConnector3">
              <a:avLst>
                <a:gd name="adj1" fmla="val -107753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87C2A98A-4736-4DCE-BFA4-014E49835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2803324"/>
            <a:ext cx="5392112" cy="16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">
            <a:extLst>
              <a:ext uri="{FF2B5EF4-FFF2-40B4-BE49-F238E27FC236}">
                <a16:creationId xmlns:a16="http://schemas.microsoft.com/office/drawing/2014/main" id="{C79DFCC6-2267-4143-94FA-792E54EE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1E94-496B-4685-B1D6-422F179A12BA}"/>
              </a:ext>
            </a:extLst>
          </p:cNvPr>
          <p:cNvSpPr txBox="1"/>
          <p:nvPr/>
        </p:nvSpPr>
        <p:spPr>
          <a:xfrm>
            <a:off x="691923" y="1635667"/>
            <a:ext cx="381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Forward speed control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C52DA9-6BED-4506-9429-679A64FEA4B5}"/>
              </a:ext>
            </a:extLst>
          </p:cNvPr>
          <p:cNvSpPr txBox="1"/>
          <p:nvPr/>
        </p:nvSpPr>
        <p:spPr>
          <a:xfrm>
            <a:off x="4140200" y="1635667"/>
            <a:ext cx="364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Hopping height control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F7E71E-375A-4C4F-AE26-A31E682AD05E}"/>
              </a:ext>
            </a:extLst>
          </p:cNvPr>
          <p:cNvSpPr txBox="1"/>
          <p:nvPr/>
        </p:nvSpPr>
        <p:spPr>
          <a:xfrm>
            <a:off x="7679267" y="1637268"/>
            <a:ext cx="3183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Body attitude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1871359-A2F4-44FB-ACB6-C07DEB7D7B33}"/>
                  </a:ext>
                </a:extLst>
              </p:cNvPr>
              <p:cNvSpPr txBox="1"/>
              <p:nvPr/>
            </p:nvSpPr>
            <p:spPr>
              <a:xfrm>
                <a:off x="-446844" y="2295188"/>
                <a:ext cx="6096000" cy="612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18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1871359-A2F4-44FB-ACB6-C07DEB7D7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6844" y="2295188"/>
                <a:ext cx="6096000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2F42610-A1E6-457B-99FF-00F4C53550F3}"/>
                  </a:ext>
                </a:extLst>
              </p:cNvPr>
              <p:cNvSpPr txBox="1"/>
              <p:nvPr/>
            </p:nvSpPr>
            <p:spPr>
              <a:xfrm>
                <a:off x="-559027" y="3379376"/>
                <a:ext cx="632036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2F42610-A1E6-457B-99FF-00F4C5355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027" y="3379376"/>
                <a:ext cx="6320366" cy="390748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917408-DBA4-41D9-8BB1-667E6469AFFA}"/>
                  </a:ext>
                </a:extLst>
              </p:cNvPr>
              <p:cNvSpPr txBox="1"/>
              <p:nvPr/>
            </p:nvSpPr>
            <p:spPr>
              <a:xfrm>
                <a:off x="4510390" y="2476408"/>
                <a:ext cx="6375400" cy="40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=−(−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zh-C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917408-DBA4-41D9-8BB1-667E6469A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390" y="2476408"/>
                <a:ext cx="6375400" cy="409920"/>
              </a:xfrm>
              <a:prstGeom prst="rect">
                <a:avLst/>
              </a:prstGeom>
              <a:blipFill>
                <a:blip r:embed="rId5"/>
                <a:stretch>
                  <a:fillRect t="-149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56B86B-9912-4393-A018-6511A79066EC}"/>
                  </a:ext>
                </a:extLst>
              </p:cNvPr>
              <p:cNvSpPr txBox="1"/>
              <p:nvPr/>
            </p:nvSpPr>
            <p:spPr>
              <a:xfrm>
                <a:off x="4601633" y="3377023"/>
                <a:ext cx="6375400" cy="40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(−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zh-C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56B86B-9912-4393-A018-6511A790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33" y="3377023"/>
                <a:ext cx="6375400" cy="409920"/>
              </a:xfrm>
              <a:prstGeom prst="rect">
                <a:avLst/>
              </a:prstGeom>
              <a:blipFill>
                <a:blip r:embed="rId6"/>
                <a:stretch>
                  <a:fillRect t="-2985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DAD141F-BBAA-443D-83AC-BC183DFF2EA6}"/>
                  </a:ext>
                </a:extLst>
              </p:cNvPr>
              <p:cNvSpPr txBox="1"/>
              <p:nvPr/>
            </p:nvSpPr>
            <p:spPr>
              <a:xfrm>
                <a:off x="8120260" y="2542868"/>
                <a:ext cx="2486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𝑡h𝑟𝑢𝑠𝑡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DAD141F-BBAA-443D-83AC-BC183DFF2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260" y="2542868"/>
                <a:ext cx="2486130" cy="276999"/>
              </a:xfrm>
              <a:prstGeom prst="rect">
                <a:avLst/>
              </a:prstGeom>
              <a:blipFill>
                <a:blip r:embed="rId7"/>
                <a:stretch>
                  <a:fillRect l="-1471" r="-24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FA26B59-411C-438C-8D91-831361AABD82}"/>
                  </a:ext>
                </a:extLst>
              </p:cNvPr>
              <p:cNvSpPr txBox="1"/>
              <p:nvPr/>
            </p:nvSpPr>
            <p:spPr>
              <a:xfrm>
                <a:off x="8313458" y="3437467"/>
                <a:ext cx="20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𝑡h𝑟𝑢𝑠𝑡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FA26B59-411C-438C-8D91-831361AAB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58" y="3437467"/>
                <a:ext cx="20997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73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712612-A51F-4818-B83D-D9FED07DE4BF}"/>
              </a:ext>
            </a:extLst>
          </p:cNvPr>
          <p:cNvSpPr txBox="1"/>
          <p:nvPr/>
        </p:nvSpPr>
        <p:spPr>
          <a:xfrm>
            <a:off x="4053190" y="289467"/>
            <a:ext cx="381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Forward speed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8F46ED-A10C-4190-855D-6442BD7B1AF0}"/>
                  </a:ext>
                </a:extLst>
              </p:cNvPr>
              <p:cNvSpPr txBox="1"/>
              <p:nvPr/>
            </p:nvSpPr>
            <p:spPr>
              <a:xfrm>
                <a:off x="2914423" y="948988"/>
                <a:ext cx="6096000" cy="612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18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8F46ED-A10C-4190-855D-6442BD7B1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23" y="948988"/>
                <a:ext cx="6096000" cy="612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2AFB53-8DB9-440B-8684-22E65B00E3AA}"/>
                  </a:ext>
                </a:extLst>
              </p:cNvPr>
              <p:cNvSpPr txBox="1"/>
              <p:nvPr/>
            </p:nvSpPr>
            <p:spPr>
              <a:xfrm>
                <a:off x="2802240" y="2033176"/>
                <a:ext cx="632036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2AFB53-8DB9-440B-8684-22E65B0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240" y="2033176"/>
                <a:ext cx="6320366" cy="390748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A5E2B4B-3EE4-415F-80D2-C416D9961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4" y="2896085"/>
            <a:ext cx="10041466" cy="2801532"/>
          </a:xfrm>
          <a:prstGeom prst="rect">
            <a:avLst/>
          </a:prstGeom>
        </p:spPr>
      </p:pic>
      <p:pic>
        <p:nvPicPr>
          <p:cNvPr id="8" name="Picture 3" descr="Brand">
            <a:extLst>
              <a:ext uri="{FF2B5EF4-FFF2-40B4-BE49-F238E27FC236}">
                <a16:creationId xmlns:a16="http://schemas.microsoft.com/office/drawing/2014/main" id="{B9160772-CF25-4B08-BDA6-55A1451B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4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AB7D7D-86A0-43CB-88E0-52FDAA272589}"/>
              </a:ext>
            </a:extLst>
          </p:cNvPr>
          <p:cNvSpPr txBox="1"/>
          <p:nvPr/>
        </p:nvSpPr>
        <p:spPr>
          <a:xfrm>
            <a:off x="4271433" y="635542"/>
            <a:ext cx="364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Hopping height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E92AEE-990C-43B1-9D8E-11BB838175C3}"/>
                  </a:ext>
                </a:extLst>
              </p:cNvPr>
              <p:cNvSpPr txBox="1"/>
              <p:nvPr/>
            </p:nvSpPr>
            <p:spPr>
              <a:xfrm>
                <a:off x="4641623" y="1476283"/>
                <a:ext cx="6375400" cy="40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trike="sng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800" i="1" strike="sng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=−(−</m:t>
                    </m:r>
                    <m:sSub>
                      <m:sSubPr>
                        <m:ctrlP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strike="sng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trike="sngStrik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800" i="1" strike="sng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800" i="1" strike="sng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trike="sng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zh-CN" i="1" strike="sngStrike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trike="sngStrike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trike="sngStrike" dirty="0">
                    <a:solidFill>
                      <a:schemeClr val="tx1"/>
                    </a:solidFill>
                  </a:rPr>
                  <a:t>)</a:t>
                </a:r>
                <a:endParaRPr lang="zh-CN" altLang="en-US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E92AEE-990C-43B1-9D8E-11BB8381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623" y="1476283"/>
                <a:ext cx="6375400" cy="409920"/>
              </a:xfrm>
              <a:prstGeom prst="rect">
                <a:avLst/>
              </a:prstGeom>
              <a:blipFill>
                <a:blip r:embed="rId2"/>
                <a:stretch>
                  <a:fillRect t="-149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0720EE-C377-444C-9554-FC1D32EC031C}"/>
                  </a:ext>
                </a:extLst>
              </p:cNvPr>
              <p:cNvSpPr txBox="1"/>
              <p:nvPr/>
            </p:nvSpPr>
            <p:spPr>
              <a:xfrm>
                <a:off x="4732866" y="2152652"/>
                <a:ext cx="6375400" cy="40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(−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zh-C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0720EE-C377-444C-9554-FC1D32EC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66" y="2152652"/>
                <a:ext cx="6375400" cy="409920"/>
              </a:xfrm>
              <a:prstGeom prst="rect">
                <a:avLst/>
              </a:prstGeom>
              <a:blipFill>
                <a:blip r:embed="rId3"/>
                <a:stretch>
                  <a:fillRect t="-149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881157A-450E-47E9-9F31-49B798BDC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00" y="3065058"/>
            <a:ext cx="8759597" cy="2004234"/>
          </a:xfrm>
          <a:prstGeom prst="rect">
            <a:avLst/>
          </a:prstGeom>
        </p:spPr>
      </p:pic>
      <p:pic>
        <p:nvPicPr>
          <p:cNvPr id="12" name="Picture 3" descr="Brand">
            <a:extLst>
              <a:ext uri="{FF2B5EF4-FFF2-40B4-BE49-F238E27FC236}">
                <a16:creationId xmlns:a16="http://schemas.microsoft.com/office/drawing/2014/main" id="{326B7511-BCAA-476A-88F5-A981BC98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rand">
            <a:extLst>
              <a:ext uri="{FF2B5EF4-FFF2-40B4-BE49-F238E27FC236}">
                <a16:creationId xmlns:a16="http://schemas.microsoft.com/office/drawing/2014/main" id="{88A7E75E-4052-406D-A377-4198D0FD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93493"/>
            <a:ext cx="2539013" cy="5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6D72C1-7A79-4FF7-ADEF-1A38E4861D58}"/>
              </a:ext>
            </a:extLst>
          </p:cNvPr>
          <p:cNvGrpSpPr/>
          <p:nvPr/>
        </p:nvGrpSpPr>
        <p:grpSpPr>
          <a:xfrm>
            <a:off x="3277327" y="1138667"/>
            <a:ext cx="5637346" cy="4457799"/>
            <a:chOff x="3363980" y="1350334"/>
            <a:chExt cx="5245166" cy="41573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212002-ADB6-4630-BCFE-0A5AC4E0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980" y="1350334"/>
              <a:ext cx="5245166" cy="4157331"/>
            </a:xfrm>
            <a:prstGeom prst="rect">
              <a:avLst/>
            </a:prstGeom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30CECDA-8FF7-45AF-8DB4-F0590128C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067" y="2692400"/>
              <a:ext cx="1126066" cy="1109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B3B2F2C-B5A6-4A3C-AF27-2B2764EE8E24}"/>
                </a:ext>
              </a:extLst>
            </p:cNvPr>
            <p:cNvCxnSpPr/>
            <p:nvPr/>
          </p:nvCxnSpPr>
          <p:spPr>
            <a:xfrm>
              <a:off x="7366000" y="1820334"/>
              <a:ext cx="643466" cy="48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0683121-B29B-4985-910B-CB36C4084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2601" y="3428999"/>
              <a:ext cx="2125132" cy="138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086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617</Words>
  <Application>Microsoft Office PowerPoint</Application>
  <PresentationFormat>宽屏</PresentationFormat>
  <Paragraphs>75</Paragraphs>
  <Slides>28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you all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 航</dc:creator>
  <cp:lastModifiedBy>田 文然</cp:lastModifiedBy>
  <cp:revision>41</cp:revision>
  <dcterms:created xsi:type="dcterms:W3CDTF">2021-03-10T01:02:41Z</dcterms:created>
  <dcterms:modified xsi:type="dcterms:W3CDTF">2021-03-11T05:33:45Z</dcterms:modified>
</cp:coreProperties>
</file>